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330" r:id="rId6"/>
    <p:sldId id="257" r:id="rId7"/>
    <p:sldId id="296" r:id="rId8"/>
    <p:sldId id="314" r:id="rId9"/>
    <p:sldId id="321" r:id="rId10"/>
    <p:sldId id="325" r:id="rId11"/>
    <p:sldId id="326" r:id="rId12"/>
    <p:sldId id="327" r:id="rId13"/>
    <p:sldId id="328" r:id="rId14"/>
    <p:sldId id="329" r:id="rId15"/>
    <p:sldId id="282" r:id="rId16"/>
    <p:sldId id="28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X9Xciscl4tb8pUx56l7onA==" hashData="wYyPsHphkOCCSpDQOJWTIYt/6V0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 Arko-Dadzie" initials="G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63" d="100"/>
          <a:sy n="63" d="100"/>
        </p:scale>
        <p:origin x="-1782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CPTM 3.10.3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0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gjBqs3o6X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HIV/AIDS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3.9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3: Individual Peacekeeping Personnel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345060"/>
              </p:ext>
            </p:extLst>
          </p:nvPr>
        </p:nvGraphicFramePr>
        <p:xfrm>
          <a:off x="723900" y="1752600"/>
          <a:ext cx="7772400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7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766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Through sexual contact?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condoms correctly and consistently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Reduce number of sexual partners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your own and your partner’s HIV status and maintain a monogamous relationship</a:t>
                      </a: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Abstinence is the only method that is 100% effective!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8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Through blood exposure?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 not share or use non-sterile hypodermic needles</a:t>
                      </a: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assisting injured persons use </a:t>
                      </a:r>
                      <a:r>
                        <a:rPr lang="en-CA" sz="180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Personal Protective Equipment</a:t>
                      </a:r>
                      <a:endParaRPr lang="en-CA" sz="18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Ensure a safe blood supply is available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8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From mother to child?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charset="2"/>
                        <a:buChar char="§"/>
                      </a:pPr>
                      <a:r>
                        <a:rPr lang="en-CA" sz="18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Seek medical advice from a health care professional early in the pregnancy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Preventing HIV Transmission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How Do I Prevent HIV Transmission?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199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HIV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Status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Confidential voluntary testing is available in all </a:t>
            </a:r>
            <a:r>
              <a:rPr lang="en-US" sz="2400">
                <a:latin typeface="Century Gothic"/>
                <a:cs typeface="Century Gothic"/>
              </a:rPr>
              <a:t>peacekeeping </a:t>
            </a:r>
            <a:r>
              <a:rPr lang="en-US" sz="2400" smtClean="0">
                <a:latin typeface="Century Gothic"/>
                <a:cs typeface="Century Gothic"/>
              </a:rPr>
              <a:t>operations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3" name="Picture 2" descr="http://images.latinpost.com/data/images/full/18026/hiv.jpg?w=6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819400"/>
            <a:ext cx="4343400" cy="323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How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D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 I Know If I Have HIV?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56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Dealing With Exposure To HIV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1935"/>
            <a:ext cx="7391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Post Exposure Prophylaxis (PEP) treatment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Not a preventative treatment – emergency only!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Initiate as soon as possible after exposure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May not be effective over 72 hours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If exposed, IMMEDIATELY seek medical assistance</a:t>
            </a:r>
          </a:p>
        </p:txBody>
      </p:sp>
      <p:pic>
        <p:nvPicPr>
          <p:cNvPr id="12" name="Picture 2" descr="F:\CPTM END\CPTM Slides Content\HIV PE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3400"/>
            <a:ext cx="3048000" cy="202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What Do I Do If I Am Exposed To HIV?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278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6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Living With HIV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Anyone can become infected with the virus!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Seek the advice of a healthcare professional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Early detection and treatment are key to staying healthy</a:t>
            </a:r>
          </a:p>
        </p:txBody>
      </p:sp>
      <p:pic>
        <p:nvPicPr>
          <p:cNvPr id="13" name="Picture 2" descr="Posters developed for the UNAIDS and The Body Shop Be an Activist campaign. Photos by Ranki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3976688" cy="25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What Do I Do If I Am HIV(+)?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691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un.org/News/dh/photos/large/2014/July/07-16-unaids-gap-r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50" y="637032"/>
            <a:ext cx="8830100" cy="591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071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HIV/AIDS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transmission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sexual contact, blood exposure, mother to child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You can prevent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transmission of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Post Exposure Prophylaxis (PEP) is available when exposed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to 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 your HIV status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r>
              <a:rPr lang="mr-IN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get tested, seek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medical advice, get treatment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 education is important to: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your health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Protect health of others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legitimacy of mission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HIV/AIDS and how it is transmitted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how to prevent transmission of 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what to do when exposed to HIV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what to do if you have HIV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48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HIV/AIDS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 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Transmission</a:t>
            </a:r>
            <a:endParaRPr lang="en-US" sz="2400" spc="-2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Preventing Transmission of HIV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HIV 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Status</a:t>
            </a:r>
            <a:endParaRPr lang="en-US" sz="2400" spc="-2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Dealing with Exposure to HIV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Living with HIV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What is HIV? What is AIDS?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How is HIV Transmitted?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How do I prevent HIV transmission?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15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Brainstorm</a:t>
            </a:r>
            <a:r>
              <a:rPr lang="en-US" sz="2400" dirty="0">
                <a:latin typeface="Century Gothic" panose="020B0502020202020204" pitchFamily="34" charset="0"/>
              </a:rPr>
              <a:t>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</a:t>
            </a:r>
            <a:r>
              <a:rPr lang="en-US" sz="2400" dirty="0" smtClean="0">
                <a:latin typeface="Century Gothic" panose="020B0502020202020204" pitchFamily="34" charset="0"/>
              </a:rPr>
              <a:t>discussion: </a:t>
            </a:r>
            <a:r>
              <a:rPr lang="en-US" sz="2400" dirty="0">
                <a:latin typeface="Century Gothic" panose="020B0502020202020204" pitchFamily="34" charset="0"/>
              </a:rPr>
              <a:t>5-7 </a:t>
            </a:r>
            <a:r>
              <a:rPr lang="en-US" sz="2400" dirty="0" smtClean="0">
                <a:latin typeface="Century Gothic" panose="020B0502020202020204" pitchFamily="34" charset="0"/>
              </a:rPr>
              <a:t>minutes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endParaRPr lang="en-US" sz="2000" u="sng" dirty="0" smtClean="0">
              <a:latin typeface="Century Gothic" charset="0"/>
              <a:ea typeface="Century Gothic" charset="0"/>
              <a:cs typeface="Century Gothic" charset="0"/>
              <a:hlinkClick r:id="rId3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3.9.1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390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Knowing about HIV/AIDS</a:t>
            </a:r>
            <a:endParaRPr lang="en-US" sz="2400" i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809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304800"/>
            <a:ext cx="8229600" cy="762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 HIV/AIDS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35150">
              <a:lnSpc>
                <a:spcPct val="130000"/>
              </a:lnSpc>
              <a:spcAft>
                <a:spcPts val="600"/>
              </a:spcAft>
            </a:pPr>
            <a:r>
              <a:rPr lang="en-US" sz="3600" b="1" dirty="0">
                <a:latin typeface="Century Gothic"/>
                <a:cs typeface="Century Gothic"/>
              </a:rPr>
              <a:t>H = Human</a:t>
            </a:r>
          </a:p>
          <a:p>
            <a:pPr marL="1835150">
              <a:lnSpc>
                <a:spcPct val="130000"/>
              </a:lnSpc>
              <a:spcAft>
                <a:spcPts val="600"/>
              </a:spcAft>
            </a:pPr>
            <a:r>
              <a:rPr lang="en-US" sz="3600" b="1" dirty="0">
                <a:latin typeface="Century Gothic"/>
                <a:cs typeface="Century Gothic"/>
              </a:rPr>
              <a:t>I = Immunodeficiency</a:t>
            </a:r>
          </a:p>
          <a:p>
            <a:pPr marL="1835150">
              <a:lnSpc>
                <a:spcPct val="130000"/>
              </a:lnSpc>
              <a:spcAft>
                <a:spcPts val="600"/>
              </a:spcAft>
            </a:pPr>
            <a:r>
              <a:rPr lang="en-US" sz="3600" b="1" dirty="0">
                <a:latin typeface="Century Gothic"/>
                <a:cs typeface="Century Gothic"/>
              </a:rPr>
              <a:t>V = Virus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HIV = a virus that causes the weakening of the human </a:t>
            </a:r>
            <a:r>
              <a:rPr lang="en-US" sz="2400" dirty="0" err="1">
                <a:latin typeface="Century Gothic"/>
                <a:cs typeface="Century Gothic"/>
              </a:rPr>
              <a:t>defence</a:t>
            </a:r>
            <a:r>
              <a:rPr lang="en-US" sz="2400" dirty="0">
                <a:latin typeface="Century Gothic"/>
                <a:cs typeface="Century Gothic"/>
              </a:rPr>
              <a:t> system against diseases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What Is HIV?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10632"/>
              </p:ext>
            </p:extLst>
          </p:nvPr>
        </p:nvGraphicFramePr>
        <p:xfrm>
          <a:off x="740229" y="1648293"/>
          <a:ext cx="7924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4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73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 =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Acquired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Virus has been received from another infected person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I =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Immune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body’s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defence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system against disease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 =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Deficiency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Not working properly – the immune system is weak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 =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Syndrome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Collection of symptoms associated with a particular disease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What Is AIDS?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523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HIV Transmission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Sexual contact with an infected person’s semen or vaginal fluids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Contact with HIV-infected blood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Transmission from an HIV-infected mother to her child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How Is HIV Transmitted?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356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71935"/>
            <a:ext cx="7391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Not transmitted by casual (non-sexual) interaction, e.g. shaking hands, touching and </a:t>
            </a:r>
            <a:r>
              <a:rPr lang="en-US" sz="2400" dirty="0" smtClean="0">
                <a:latin typeface="Century Gothic"/>
                <a:cs typeface="Century Gothic"/>
              </a:rPr>
              <a:t>hugging, </a:t>
            </a:r>
            <a:r>
              <a:rPr lang="en-US" sz="2400" dirty="0">
                <a:latin typeface="Century Gothic"/>
                <a:cs typeface="Century Gothic"/>
              </a:rPr>
              <a:t>or eating food prepared by someone with HIV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There are no documented cases of HIV transmission through saliva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How Is HIV Not Transmitted?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895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8242</TotalTime>
  <Words>642</Words>
  <Application>Microsoft Office PowerPoint</Application>
  <PresentationFormat>On-screen Show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123</cp:revision>
  <dcterms:created xsi:type="dcterms:W3CDTF">2015-12-09T18:20:24Z</dcterms:created>
  <dcterms:modified xsi:type="dcterms:W3CDTF">2017-05-08T17:10:30Z</dcterms:modified>
</cp:coreProperties>
</file>